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92577" r:id="rId4"/>
  </p:sldMasterIdLst>
  <p:notesMasterIdLst>
    <p:notesMasterId r:id="rId18"/>
  </p:notesMasterIdLst>
  <p:handoutMasterIdLst>
    <p:handoutMasterId r:id="rId19"/>
  </p:handoutMasterIdLst>
  <p:sldIdLst>
    <p:sldId id="11675" r:id="rId5"/>
    <p:sldId id="15402" r:id="rId6"/>
    <p:sldId id="15403" r:id="rId7"/>
    <p:sldId id="15404" r:id="rId8"/>
    <p:sldId id="15405" r:id="rId9"/>
    <p:sldId id="15406" r:id="rId10"/>
    <p:sldId id="15410" r:id="rId11"/>
    <p:sldId id="15407" r:id="rId12"/>
    <p:sldId id="15384" r:id="rId13"/>
    <p:sldId id="15385" r:id="rId14"/>
    <p:sldId id="15386" r:id="rId15"/>
    <p:sldId id="15387" r:id="rId16"/>
    <p:sldId id="15409" r:id="rId1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C77"/>
    <a:srgbClr val="000099"/>
    <a:srgbClr val="EAEAFA"/>
    <a:srgbClr val="33CC33"/>
    <a:srgbClr val="003399"/>
    <a:srgbClr val="FFCC00"/>
    <a:srgbClr val="FF9999"/>
    <a:srgbClr val="0000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0" autoAdjust="0"/>
    <p:restoredTop sz="95610" autoAdjust="0"/>
  </p:normalViewPr>
  <p:slideViewPr>
    <p:cSldViewPr>
      <p:cViewPr varScale="1">
        <p:scale>
          <a:sx n="150" d="100"/>
          <a:sy n="150" d="100"/>
        </p:scale>
        <p:origin x="19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7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626" y="-86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ROW, BRANDON A CIV USAF AFMC 72 FSS/FSRN" userId="063d48fb-54cf-4614-9e81-ab3b76c067ef" providerId="ADAL" clId="{19FFEA8B-C2C4-4B6F-884B-55F4EACFD747}"/>
    <pc:docChg chg="undo custSel modSld">
      <pc:chgData name="MORROW, BRANDON A CIV USAF AFMC 72 FSS/FSRN" userId="063d48fb-54cf-4614-9e81-ab3b76c067ef" providerId="ADAL" clId="{19FFEA8B-C2C4-4B6F-884B-55F4EACFD747}" dt="2026-04-29T16:40:23.881" v="467" actId="255"/>
      <pc:docMkLst>
        <pc:docMk/>
      </pc:docMkLst>
      <pc:sldChg chg="modSp mod">
        <pc:chgData name="MORROW, BRANDON A CIV USAF AFMC 72 FSS/FSRN" userId="063d48fb-54cf-4614-9e81-ab3b76c067ef" providerId="ADAL" clId="{19FFEA8B-C2C4-4B6F-884B-55F4EACFD747}" dt="2026-04-29T16:38:09.372" v="337" actId="20577"/>
        <pc:sldMkLst>
          <pc:docMk/>
          <pc:sldMk cId="1670611939" sldId="15386"/>
        </pc:sldMkLst>
        <pc:spChg chg="mod">
          <ac:chgData name="MORROW, BRANDON A CIV USAF AFMC 72 FSS/FSRN" userId="063d48fb-54cf-4614-9e81-ab3b76c067ef" providerId="ADAL" clId="{19FFEA8B-C2C4-4B6F-884B-55F4EACFD747}" dt="2026-04-29T16:38:09.372" v="337" actId="20577"/>
          <ac:spMkLst>
            <pc:docMk/>
            <pc:sldMk cId="1670611939" sldId="15386"/>
            <ac:spMk id="5" creationId="{00000000-0000-0000-0000-000000000000}"/>
          </ac:spMkLst>
        </pc:spChg>
      </pc:sldChg>
      <pc:sldChg chg="modSp mod">
        <pc:chgData name="MORROW, BRANDON A CIV USAF AFMC 72 FSS/FSRN" userId="063d48fb-54cf-4614-9e81-ab3b76c067ef" providerId="ADAL" clId="{19FFEA8B-C2C4-4B6F-884B-55F4EACFD747}" dt="2026-04-29T16:38:57.595" v="352" actId="20577"/>
        <pc:sldMkLst>
          <pc:docMk/>
          <pc:sldMk cId="1626286405" sldId="15403"/>
        </pc:sldMkLst>
        <pc:spChg chg="mod">
          <ac:chgData name="MORROW, BRANDON A CIV USAF AFMC 72 FSS/FSRN" userId="063d48fb-54cf-4614-9e81-ab3b76c067ef" providerId="ADAL" clId="{19FFEA8B-C2C4-4B6F-884B-55F4EACFD747}" dt="2026-04-29T16:38:57.595" v="352" actId="20577"/>
          <ac:spMkLst>
            <pc:docMk/>
            <pc:sldMk cId="1626286405" sldId="15403"/>
            <ac:spMk id="3" creationId="{00000000-0000-0000-0000-000000000000}"/>
          </ac:spMkLst>
        </pc:spChg>
      </pc:sldChg>
      <pc:sldChg chg="modSp mod">
        <pc:chgData name="MORROW, BRANDON A CIV USAF AFMC 72 FSS/FSRN" userId="063d48fb-54cf-4614-9e81-ab3b76c067ef" providerId="ADAL" clId="{19FFEA8B-C2C4-4B6F-884B-55F4EACFD747}" dt="2026-04-29T16:40:23.881" v="467" actId="255"/>
        <pc:sldMkLst>
          <pc:docMk/>
          <pc:sldMk cId="2421071052" sldId="15406"/>
        </pc:sldMkLst>
        <pc:spChg chg="mod">
          <ac:chgData name="MORROW, BRANDON A CIV USAF AFMC 72 FSS/FSRN" userId="063d48fb-54cf-4614-9e81-ab3b76c067ef" providerId="ADAL" clId="{19FFEA8B-C2C4-4B6F-884B-55F4EACFD747}" dt="2026-04-29T16:40:23.881" v="467" actId="255"/>
          <ac:spMkLst>
            <pc:docMk/>
            <pc:sldMk cId="2421071052" sldId="15406"/>
            <ac:spMk id="3" creationId="{00000000-0000-0000-0000-000000000000}"/>
          </ac:spMkLst>
        </pc:spChg>
      </pc:sldChg>
      <pc:sldChg chg="modSp mod">
        <pc:chgData name="MORROW, BRANDON A CIV USAF AFMC 72 FSS/FSRN" userId="063d48fb-54cf-4614-9e81-ab3b76c067ef" providerId="ADAL" clId="{19FFEA8B-C2C4-4B6F-884B-55F4EACFD747}" dt="2026-04-29T16:38:36.892" v="351" actId="20577"/>
        <pc:sldMkLst>
          <pc:docMk/>
          <pc:sldMk cId="2175212987" sldId="15407"/>
        </pc:sldMkLst>
        <pc:graphicFrameChg chg="modGraphic">
          <ac:chgData name="MORROW, BRANDON A CIV USAF AFMC 72 FSS/FSRN" userId="063d48fb-54cf-4614-9e81-ab3b76c067ef" providerId="ADAL" clId="{19FFEA8B-C2C4-4B6F-884B-55F4EACFD747}" dt="2026-04-29T16:38:36.892" v="351" actId="20577"/>
          <ac:graphicFrameMkLst>
            <pc:docMk/>
            <pc:sldMk cId="2175212987" sldId="15407"/>
            <ac:graphicFrameMk id="10" creationId="{C20B571B-7E90-BBDB-4F76-4C41637BDED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885" cy="464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t" anchorCtr="0" compatLnSpc="1">
            <a:prstTxWarp prst="textNoShape">
              <a:avLst/>
            </a:prstTxWarp>
          </a:bodyPr>
          <a:lstStyle>
            <a:lvl1pPr algn="l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1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117" y="0"/>
            <a:ext cx="3025884" cy="464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t" anchorCtr="0" compatLnSpc="1">
            <a:prstTxWarp prst="textNoShape">
              <a:avLst/>
            </a:prstTxWarp>
          </a:bodyPr>
          <a:lstStyle>
            <a:lvl1pPr algn="r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2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199"/>
            <a:ext cx="3025885" cy="4645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b" anchorCtr="0" compatLnSpc="1">
            <a:prstTxWarp prst="textNoShape">
              <a:avLst/>
            </a:prstTxWarp>
          </a:bodyPr>
          <a:lstStyle>
            <a:lvl1pPr algn="l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3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117" y="8819199"/>
            <a:ext cx="3025884" cy="4645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b" anchorCtr="0" compatLnSpc="1">
            <a:prstTxWarp prst="textNoShape">
              <a:avLst/>
            </a:prstTxWarp>
          </a:bodyPr>
          <a:lstStyle>
            <a:lvl1pPr algn="r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83783B0-D8FE-4C37-9D4E-E14808FD4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04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885" cy="464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t" anchorCtr="0" compatLnSpc="1">
            <a:prstTxWarp prst="textNoShape">
              <a:avLst/>
            </a:prstTxWarp>
          </a:bodyPr>
          <a:lstStyle>
            <a:lvl1pPr algn="l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117" y="0"/>
            <a:ext cx="3025884" cy="464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t" anchorCtr="0" compatLnSpc="1">
            <a:prstTxWarp prst="textNoShape">
              <a:avLst/>
            </a:prstTxWarp>
          </a:bodyPr>
          <a:lstStyle>
            <a:lvl1pPr algn="r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8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95325"/>
            <a:ext cx="4640262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068" y="4410392"/>
            <a:ext cx="5124864" cy="41773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199"/>
            <a:ext cx="3025885" cy="4645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b" anchorCtr="0" compatLnSpc="1">
            <a:prstTxWarp prst="textNoShape">
              <a:avLst/>
            </a:prstTxWarp>
          </a:bodyPr>
          <a:lstStyle>
            <a:lvl1pPr algn="l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117" y="8819199"/>
            <a:ext cx="3025884" cy="4645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6696" rIns="93389" bIns="46696" numCol="1" anchor="b" anchorCtr="0" compatLnSpc="1">
            <a:prstTxWarp prst="textNoShape">
              <a:avLst/>
            </a:prstTxWarp>
          </a:bodyPr>
          <a:lstStyle>
            <a:lvl1pPr algn="r" defTabSz="93339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28067E8-84A1-40BC-9704-AD195AA422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003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31210">
              <a:defRPr/>
            </a:pPr>
            <a:fld id="{B9B0F3FD-6074-41DF-91BC-62BDBAE01DFF}" type="slidenum">
              <a:rPr lang="en-US" smtClean="0"/>
              <a:pPr defTabSz="931210">
                <a:defRPr/>
              </a:pPr>
              <a:t>1</a:t>
            </a:fld>
            <a:endParaRPr lang="en-US" dirty="0"/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9133" y="4410392"/>
            <a:ext cx="5588317" cy="4177348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199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 userDrawn="1"/>
        </p:nvGrpSpPr>
        <p:grpSpPr bwMode="auto">
          <a:xfrm>
            <a:off x="419100" y="3581400"/>
            <a:ext cx="3305175" cy="2722563"/>
            <a:chOff x="264" y="2256"/>
            <a:chExt cx="2082" cy="1715"/>
          </a:xfrm>
        </p:grpSpPr>
        <p:pic>
          <p:nvPicPr>
            <p:cNvPr id="5" name="Picture 3" descr="afsymbo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4" y="2330"/>
              <a:ext cx="2082" cy="1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AFShield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1" y="2256"/>
              <a:ext cx="1488" cy="1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9369" name="Rectangle 9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495800" y="4973637"/>
            <a:ext cx="4191000" cy="1427163"/>
          </a:xfrm>
        </p:spPr>
        <p:txBody>
          <a:bodyPr/>
          <a:lstStyle>
            <a:lvl1pPr marL="0" indent="0">
              <a:spcBef>
                <a:spcPts val="0"/>
              </a:spcBef>
              <a:buFont typeface="Wingdings" pitchFamily="2" charset="2"/>
              <a:buNone/>
              <a:defRPr sz="2000" baseline="0"/>
            </a:lvl1pPr>
          </a:lstStyle>
          <a:p>
            <a:pPr algn="r"/>
            <a:r>
              <a:rPr lang="en-US" altLang="en-US" sz="2000" b="1" dirty="0"/>
              <a:t>Rank, Name</a:t>
            </a:r>
          </a:p>
          <a:p>
            <a:pPr algn="r"/>
            <a:r>
              <a:rPr lang="en-US" altLang="en-US" sz="2000" b="1" dirty="0"/>
              <a:t>Office Symbol</a:t>
            </a:r>
          </a:p>
          <a:p>
            <a:pPr algn="r"/>
            <a:r>
              <a:rPr lang="en-US" altLang="en-US" sz="2000" b="1" dirty="0"/>
              <a:t>Date of Briefing</a:t>
            </a:r>
          </a:p>
          <a:p>
            <a:pPr algn="r"/>
            <a:r>
              <a:rPr lang="en-US" altLang="en-US" sz="2000" b="1" dirty="0"/>
              <a:t>Version #</a:t>
            </a:r>
            <a:endParaRPr lang="en-US" altLang="en-US" sz="2000" dirty="0"/>
          </a:p>
        </p:txBody>
      </p:sp>
      <p:sp>
        <p:nvSpPr>
          <p:cNvPr id="39937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3352800" y="2266950"/>
            <a:ext cx="5410200" cy="1238250"/>
          </a:xfrm>
        </p:spPr>
        <p:txBody>
          <a:bodyPr/>
          <a:lstStyle>
            <a:lvl1pPr algn="r">
              <a:defRPr sz="4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3" descr="C:\Users\Elizabeth.M.Snyder\Desktop\72 ABW shield (color)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Line 14"/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14" name="Line 28"/>
          <p:cNvSpPr>
            <a:spLocks noChangeShapeType="1"/>
          </p:cNvSpPr>
          <p:nvPr userDrawn="1"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15" name="Text Box 27"/>
          <p:cNvSpPr txBox="1">
            <a:spLocks noChangeArrowheads="1"/>
          </p:cNvSpPr>
          <p:nvPr userDrawn="1"/>
        </p:nvSpPr>
        <p:spPr bwMode="auto">
          <a:xfrm>
            <a:off x="2446338" y="500063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dirty="0">
                <a:solidFill>
                  <a:srgbClr val="000000"/>
                </a:solidFill>
                <a:latin typeface="Arial"/>
                <a:cs typeface="Arial" charset="0"/>
              </a:rPr>
              <a:t>72d Air Base Wing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"/>
          <p:cNvGrpSpPr>
            <a:grpSpLocks/>
          </p:cNvGrpSpPr>
          <p:nvPr userDrawn="1"/>
        </p:nvGrpSpPr>
        <p:grpSpPr bwMode="auto">
          <a:xfrm>
            <a:off x="419100" y="3581400"/>
            <a:ext cx="3305175" cy="2722563"/>
            <a:chOff x="264" y="2256"/>
            <a:chExt cx="2082" cy="1715"/>
          </a:xfrm>
        </p:grpSpPr>
        <p:pic>
          <p:nvPicPr>
            <p:cNvPr id="5" name="Picture 33" descr="afsymbo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4" y="2330"/>
              <a:ext cx="2082" cy="1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6" descr="AFShield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1" y="2256"/>
              <a:ext cx="1488" cy="1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446338" y="500063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dirty="0">
                <a:solidFill>
                  <a:srgbClr val="000000"/>
                </a:solidFill>
                <a:latin typeface="Arial"/>
                <a:cs typeface="Arial" charset="0"/>
              </a:rPr>
              <a:t>72d Air Base Wing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33827" name="Rectangle 3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1962150"/>
            <a:ext cx="5562600" cy="123825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dirty="0"/>
              <a:t>Subject of Meeting</a:t>
            </a:r>
          </a:p>
        </p:txBody>
      </p:sp>
      <p:pic>
        <p:nvPicPr>
          <p:cNvPr id="12" name="Picture 3" descr="C:\Users\Elizabeth.M.Snyder\Desktop\72 ABW shield (color)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242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562600" y="4953000"/>
            <a:ext cx="3200400" cy="14478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algn="r"/>
            <a:r>
              <a:rPr lang="en-US" altLang="en-US" sz="2000" b="1" dirty="0"/>
              <a:t>Rank, Name</a:t>
            </a:r>
          </a:p>
          <a:p>
            <a:pPr algn="r"/>
            <a:r>
              <a:rPr lang="en-US" altLang="en-US" sz="2000" b="1" dirty="0"/>
              <a:t>Office Symbol</a:t>
            </a:r>
          </a:p>
          <a:p>
            <a:pPr algn="r"/>
            <a:r>
              <a:rPr lang="en-US" altLang="en-US" sz="2000" b="1" dirty="0"/>
              <a:t>Date of Briefing</a:t>
            </a:r>
          </a:p>
          <a:p>
            <a:pPr algn="r"/>
            <a:r>
              <a:rPr lang="en-US" altLang="en-US" sz="2000" b="1" dirty="0"/>
              <a:t>Version #</a:t>
            </a:r>
          </a:p>
          <a:p>
            <a:pPr algn="r"/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8795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8339" name="Text Box 3"/>
          <p:cNvSpPr txBox="1">
            <a:spLocks noChangeArrowheads="1"/>
          </p:cNvSpPr>
          <p:nvPr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  <a:cs typeface="+mn-cs"/>
              </a:rPr>
              <a:t>Count on Us!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663700" y="76200"/>
            <a:ext cx="588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 of Slide</a:t>
            </a:r>
          </a:p>
        </p:txBody>
      </p:sp>
      <p:sp>
        <p:nvSpPr>
          <p:cNvPr id="398341" name="Line 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398342" name="Line 6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pic>
        <p:nvPicPr>
          <p:cNvPr id="9" name="Picture 2" descr="C:\Users\Elizabeth.M.Snyder\Desktop\AFSC-Shield-Stylized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9728"/>
            <a:ext cx="1025629" cy="103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Elizabeth.M.Snyder\Desktop\72 ABW shield (color)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09728"/>
            <a:ext cx="1033272" cy="103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601476" r:id="rId1"/>
    <p:sldLayoutId id="2147601477" r:id="rId2"/>
    <p:sldLayoutId id="2147601053" r:id="rId3"/>
    <p:sldLayoutId id="2147601057" r:id="rId4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Title 3"/>
          <p:cNvSpPr>
            <a:spLocks noGrp="1"/>
          </p:cNvSpPr>
          <p:nvPr>
            <p:ph type="ctrTitle"/>
          </p:nvPr>
        </p:nvSpPr>
        <p:spPr>
          <a:xfrm>
            <a:off x="3505200" y="2971800"/>
            <a:ext cx="4572000" cy="1447800"/>
          </a:xfrm>
        </p:spPr>
        <p:txBody>
          <a:bodyPr/>
          <a:lstStyle/>
          <a:p>
            <a:pPr algn="ctr"/>
            <a:r>
              <a:rPr lang="en-US" sz="3200" i="0" dirty="0">
                <a:solidFill>
                  <a:srgbClr val="003399"/>
                </a:solidFill>
              </a:rPr>
              <a:t>PO &amp; UA</a:t>
            </a:r>
            <a:br>
              <a:rPr lang="en-US" sz="3200" i="0" dirty="0">
                <a:solidFill>
                  <a:srgbClr val="003399"/>
                </a:solidFill>
              </a:rPr>
            </a:br>
            <a:r>
              <a:rPr lang="en-US" sz="3200" i="0" dirty="0">
                <a:solidFill>
                  <a:srgbClr val="003399"/>
                </a:solidFill>
              </a:rPr>
              <a:t>INFORMATION</a:t>
            </a:r>
            <a:endParaRPr lang="en-US" sz="3200" i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09550"/>
            <a:ext cx="6082868" cy="857250"/>
          </a:xfrm>
        </p:spPr>
        <p:txBody>
          <a:bodyPr/>
          <a:lstStyle/>
          <a:p>
            <a:pPr algn="ctr"/>
            <a:r>
              <a:rPr lang="en-US" i="0" dirty="0"/>
              <a:t>Key Takeaways</a:t>
            </a:r>
            <a:endParaRPr lang="en-US" sz="3600" i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8C4CF4F-2ECB-4C54-9552-FB58A436033C}" type="slidenum">
              <a:rPr lang="en-US" smtClean="0"/>
              <a:pPr>
                <a:defRPr/>
              </a:pPr>
              <a:t>10</a:t>
            </a:fld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0355" y="1396804"/>
            <a:ext cx="8350158" cy="5127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b="0" dirty="0"/>
              <a:t>The $1,000 asset limit is the bright line separating Unofficial Activities from </a:t>
            </a:r>
            <a:r>
              <a:rPr lang="en-US" sz="2800" b="0" dirty="0" err="1"/>
              <a:t>POs.</a:t>
            </a:r>
            <a:endParaRPr lang="en-US" sz="2800" b="0" dirty="0"/>
          </a:p>
          <a:p>
            <a:r>
              <a:rPr lang="en-US" sz="2800" b="0" dirty="0"/>
              <a:t>Operating improperly can create legal and financial liability for you and your members.</a:t>
            </a:r>
          </a:p>
          <a:p>
            <a:pPr>
              <a:buFont typeface="Arial" panose="020B0604020202020204" pitchFamily="34" charset="0"/>
              <a:buChar char="■"/>
            </a:pPr>
            <a:r>
              <a:rPr lang="en-US" altLang="en-US" sz="2800" b="0" dirty="0">
                <a:solidFill>
                  <a:srgbClr val="000000"/>
                </a:solidFill>
                <a:cs typeface="Arial" charset="0"/>
              </a:rPr>
              <a:t>When in doubt …. Please ask!!</a:t>
            </a:r>
          </a:p>
          <a:p>
            <a:pPr lvl="1">
              <a:buFont typeface="Arial" panose="020B0604020202020204" pitchFamily="34" charset="0"/>
              <a:buChar char="■"/>
            </a:pPr>
            <a:r>
              <a:rPr lang="en-US" altLang="en-US" sz="2800" b="0" dirty="0">
                <a:solidFill>
                  <a:srgbClr val="000000"/>
                </a:solidFill>
                <a:cs typeface="Arial" charset="0"/>
              </a:rPr>
              <a:t>FSS:  Mr. Brandon Morrow or Ms. Susan Craig (</a:t>
            </a:r>
            <a:r>
              <a:rPr lang="en-US" sz="2800" b="0" dirty="0"/>
              <a:t>734-5128)</a:t>
            </a:r>
            <a:endParaRPr lang="en-US" altLang="en-US" sz="2800" b="0" dirty="0">
              <a:solidFill>
                <a:srgbClr val="000000"/>
              </a:solidFill>
              <a:cs typeface="Arial" charset="0"/>
            </a:endParaRPr>
          </a:p>
          <a:p>
            <a:pPr lvl="1">
              <a:buFont typeface="Arial" panose="020B0604020202020204" pitchFamily="34" charset="0"/>
              <a:buChar char="■"/>
            </a:pPr>
            <a:r>
              <a:rPr lang="en-US" altLang="en-US" sz="2800" b="0" dirty="0">
                <a:solidFill>
                  <a:srgbClr val="000000"/>
                </a:solidFill>
                <a:cs typeface="Arial" charset="0"/>
              </a:rPr>
              <a:t>Legal:  Mr. Owen Tullos (739-8605)</a:t>
            </a:r>
          </a:p>
        </p:txBody>
      </p:sp>
    </p:spTree>
    <p:extLst>
      <p:ext uri="{BB962C8B-B14F-4D97-AF65-F5344CB8AC3E}">
        <p14:creationId xmlns:p14="http://schemas.microsoft.com/office/powerpoint/2010/main" val="3675657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6011906" cy="857250"/>
          </a:xfrm>
        </p:spPr>
        <p:txBody>
          <a:bodyPr/>
          <a:lstStyle/>
          <a:p>
            <a:pPr algn="ctr"/>
            <a:r>
              <a:rPr lang="en-US" i="0" dirty="0"/>
              <a:t>Fundraising Reminders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892" y="1280126"/>
            <a:ext cx="8363214" cy="3234929"/>
          </a:xfrm>
        </p:spPr>
        <p:txBody>
          <a:bodyPr/>
          <a:lstStyle/>
          <a:p>
            <a:pPr>
              <a:spcBef>
                <a:spcPts val="600"/>
              </a:spcBef>
              <a:buSzPct val="100000"/>
              <a:buFontTx/>
              <a:buChar char="■"/>
            </a:pPr>
            <a:r>
              <a:rPr lang="en-US" altLang="en-US" sz="2400" b="0" dirty="0">
                <a:cs typeface="Arial" charset="0"/>
              </a:rPr>
              <a:t>Make requests early (2 weeks prior)</a:t>
            </a:r>
          </a:p>
          <a:p>
            <a:pPr>
              <a:spcBef>
                <a:spcPts val="600"/>
              </a:spcBef>
              <a:buSzPct val="100000"/>
              <a:buFontTx/>
              <a:buChar char="■"/>
            </a:pPr>
            <a:r>
              <a:rPr lang="en-US" altLang="en-US" sz="2400" b="0" dirty="0"/>
              <a:t>No more than 3 fundraisers per calendar quarter</a:t>
            </a:r>
            <a:endParaRPr lang="en-US" altLang="en-US" sz="2400" b="0" dirty="0">
              <a:cs typeface="Arial" charset="0"/>
            </a:endParaRPr>
          </a:p>
          <a:p>
            <a:pPr>
              <a:spcBef>
                <a:spcPts val="600"/>
              </a:spcBef>
              <a:buSzPct val="100000"/>
              <a:buFontTx/>
              <a:buChar char="■"/>
            </a:pPr>
            <a:r>
              <a:rPr lang="en-US" altLang="en-US" sz="2400" b="0" dirty="0">
                <a:cs typeface="Arial" charset="0"/>
              </a:rPr>
              <a:t>Governing Directives:</a:t>
            </a:r>
          </a:p>
          <a:p>
            <a:pPr marL="631825" lvl="1" indent="-342900">
              <a:spcBef>
                <a:spcPts val="600"/>
              </a:spcBef>
              <a:buFontTx/>
              <a:buChar char="■"/>
            </a:pPr>
            <a:r>
              <a:rPr lang="en-US" altLang="en-US" b="0" dirty="0">
                <a:latin typeface="Arial" charset="0"/>
                <a:cs typeface="Arial" charset="0"/>
              </a:rPr>
              <a:t>DAFI 36-3101, </a:t>
            </a:r>
            <a:r>
              <a:rPr lang="en-US" altLang="en-US" b="0" i="1" dirty="0">
                <a:latin typeface="Arial" charset="0"/>
                <a:cs typeface="Arial" charset="0"/>
              </a:rPr>
              <a:t>Fundraising Within the Air Force</a:t>
            </a:r>
          </a:p>
          <a:p>
            <a:pPr marL="631825" lvl="1" indent="-342900">
              <a:spcBef>
                <a:spcPts val="600"/>
              </a:spcBef>
              <a:buFontTx/>
              <a:buChar char="■"/>
            </a:pPr>
            <a:r>
              <a:rPr lang="en-US" altLang="en-US" b="0" dirty="0">
                <a:latin typeface="Arial" charset="0"/>
                <a:cs typeface="Arial" charset="0"/>
              </a:rPr>
              <a:t>DAFI 34-106, </a:t>
            </a:r>
            <a:r>
              <a:rPr lang="en-US" altLang="en-US" b="0" i="1" dirty="0">
                <a:latin typeface="Arial" charset="0"/>
                <a:cs typeface="Arial" charset="0"/>
              </a:rPr>
              <a:t>Private Organization (PO) Program </a:t>
            </a:r>
          </a:p>
          <a:p>
            <a:pPr lvl="1">
              <a:spcBef>
                <a:spcPts val="600"/>
              </a:spcBef>
              <a:buFontTx/>
              <a:buChar char="■"/>
            </a:pPr>
            <a:r>
              <a:rPr lang="en-US" altLang="en-US" b="0" dirty="0"/>
              <a:t>Fundraising request package must be routed through:</a:t>
            </a:r>
            <a:endParaRPr lang="en-US" alt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600"/>
              </a:spcBef>
              <a:buFontTx/>
              <a:buChar char="■"/>
            </a:pPr>
            <a:r>
              <a:rPr lang="en-US" altLang="en-US" b="0" dirty="0"/>
              <a:t>Facility being used for fundraiser </a:t>
            </a:r>
          </a:p>
          <a:p>
            <a:pPr lvl="2">
              <a:spcBef>
                <a:spcPts val="600"/>
              </a:spcBef>
              <a:buFontTx/>
              <a:buChar char="■"/>
            </a:pPr>
            <a:r>
              <a:rPr lang="en-US" altLang="en-US" b="0" dirty="0"/>
              <a:t>Public Health, 582-6542 (if food is involved) </a:t>
            </a:r>
          </a:p>
          <a:p>
            <a:pPr lvl="2">
              <a:spcBef>
                <a:spcPts val="600"/>
              </a:spcBef>
              <a:buFontTx/>
              <a:buChar char="■"/>
            </a:pPr>
            <a:r>
              <a:rPr lang="en-US" altLang="en-US" b="0" dirty="0"/>
              <a:t>72 FSS Resource Management</a:t>
            </a:r>
          </a:p>
          <a:p>
            <a:pPr lvl="2">
              <a:spcBef>
                <a:spcPts val="600"/>
              </a:spcBef>
              <a:buFontTx/>
              <a:buChar char="■"/>
            </a:pPr>
            <a:r>
              <a:rPr lang="en-US" altLang="en-US" b="0" dirty="0"/>
              <a:t>Legal</a:t>
            </a:r>
          </a:p>
          <a:p>
            <a:pPr lvl="2">
              <a:spcBef>
                <a:spcPts val="600"/>
              </a:spcBef>
              <a:buFontTx/>
              <a:buChar char="■"/>
            </a:pPr>
            <a:r>
              <a:rPr lang="en-US" altLang="en-US" b="0" dirty="0"/>
              <a:t>Approved by 72 FSS Director</a:t>
            </a:r>
          </a:p>
          <a:p>
            <a:endParaRPr lang="en-US" sz="2200" dirty="0"/>
          </a:p>
          <a:p>
            <a:endParaRPr lang="en-US" alt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8C4CF4F-2ECB-4C54-9552-FB58A436033C}" type="slidenum">
              <a:rPr lang="en-US" smtClean="0"/>
              <a:pPr>
                <a:defRPr/>
              </a:pPr>
              <a:t>11</a:t>
            </a:fld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611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35683"/>
            <a:ext cx="6017845" cy="831117"/>
          </a:xfrm>
        </p:spPr>
        <p:txBody>
          <a:bodyPr/>
          <a:lstStyle/>
          <a:p>
            <a:pPr algn="ctr"/>
            <a:r>
              <a:rPr lang="en-US" i="0" dirty="0"/>
              <a:t>Fundraising Cont.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85553" cy="4313238"/>
          </a:xfrm>
        </p:spPr>
        <p:txBody>
          <a:bodyPr/>
          <a:lstStyle/>
          <a:p>
            <a:pPr>
              <a:buClr>
                <a:srgbClr val="003399"/>
              </a:buClr>
              <a:buFont typeface="Arial" panose="020B0604020202020204" pitchFamily="34" charset="0"/>
              <a:buChar char="■"/>
            </a:pPr>
            <a:r>
              <a:rPr lang="en-US" altLang="en-US" sz="2400" b="0" dirty="0">
                <a:latin typeface="Arial" charset="0"/>
                <a:cs typeface="Arial" charset="0"/>
              </a:rPr>
              <a:t>Prominently display disclaimer on all PO/UA media:</a:t>
            </a:r>
          </a:p>
          <a:p>
            <a:pPr marL="0" indent="0">
              <a:buClr>
                <a:srgbClr val="003399"/>
              </a:buClr>
              <a:buNone/>
            </a:pPr>
            <a:endParaRPr lang="en-US" altLang="en-US" sz="2400" dirty="0">
              <a:latin typeface="Arial" charset="0"/>
              <a:cs typeface="Arial" charset="0"/>
            </a:endParaRPr>
          </a:p>
          <a:p>
            <a:pPr marL="406400" lvl="1" indent="0"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“THIS IS A PRIVATE ORGANIZATION.  IT IS NOT A PART OF THE DEPARTMENT OF WAR OR ANY OF ITS COMPONENTS AND IT HAS NO GOVERNMENTAL STATUS.”</a:t>
            </a:r>
          </a:p>
          <a:p>
            <a:pPr marL="406400" lvl="1" indent="0">
              <a:buNone/>
            </a:pPr>
            <a:endParaRPr lang="en-US" altLang="en-US" sz="2400" dirty="0">
              <a:latin typeface="Arial" charset="0"/>
              <a:cs typeface="Arial" charset="0"/>
            </a:endParaRPr>
          </a:p>
          <a:p>
            <a:pPr marL="406400" lvl="1" indent="0"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“THIS IS AN UNOFFICIAL ACTIVITY.  IT IS NOT A PART OF THE DEPARTMENT OF WAR OR ANY OF ITS COMPONENTS AND IT HAS NO GOVERNMENTAL STATUS.”</a:t>
            </a:r>
          </a:p>
          <a:p>
            <a:pPr marL="406400" lvl="1" indent="0">
              <a:buNone/>
            </a:pPr>
            <a:endParaRPr lang="en-US" altLang="en-US" sz="2800" dirty="0">
              <a:latin typeface="Arial" charset="0"/>
              <a:cs typeface="Arial" charset="0"/>
            </a:endParaRPr>
          </a:p>
          <a:p>
            <a:endParaRPr lang="en-US" sz="2400" dirty="0"/>
          </a:p>
          <a:p>
            <a:pPr marL="602456" lvl="2" indent="0">
              <a:spcBef>
                <a:spcPts val="0"/>
              </a:spcBef>
              <a:buNone/>
            </a:pPr>
            <a:endParaRPr lang="en-US" sz="2000" u="sng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8C4CF4F-2ECB-4C54-9552-FB58A436033C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119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0" dirty="0"/>
              <a:t>Questions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7FBA29-80E7-04E9-D4C5-4C4FFC9A5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3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/>
              </a:rPr>
              <a:t>Questions &amp; Discussion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Google Sans Text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057C23D-A0DB-B226-98AA-25892AEA3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098" y="1600200"/>
            <a:ext cx="5261304" cy="4322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54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950" y="457200"/>
            <a:ext cx="5880100" cy="1143000"/>
          </a:xfrm>
        </p:spPr>
        <p:txBody>
          <a:bodyPr/>
          <a:lstStyle/>
          <a:p>
            <a:pPr algn="ctr"/>
            <a:r>
              <a:rPr lang="en-US" i="0" dirty="0"/>
              <a:t>What We'll Cover Today</a:t>
            </a:r>
            <a:br>
              <a:rPr lang="en-US" i="0" dirty="0"/>
            </a:br>
            <a:br>
              <a:rPr lang="en-US" dirty="0"/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3962400"/>
          </a:xfrm>
        </p:spPr>
        <p:txBody>
          <a:bodyPr/>
          <a:lstStyle/>
          <a:p>
            <a:r>
              <a:rPr lang="en-US" b="0" dirty="0"/>
              <a:t>Content:</a:t>
            </a:r>
          </a:p>
          <a:p>
            <a:pPr lvl="1"/>
            <a:r>
              <a:rPr lang="en-US" b="0" dirty="0"/>
              <a:t>The "Why": Purpose &amp; Governing Rules</a:t>
            </a:r>
          </a:p>
          <a:p>
            <a:pPr lvl="1"/>
            <a:r>
              <a:rPr lang="en-US" b="0" dirty="0"/>
              <a:t>Part 1: Private Organizations (POs)</a:t>
            </a:r>
          </a:p>
          <a:p>
            <a:pPr lvl="2"/>
            <a:r>
              <a:rPr lang="en-US" b="0" dirty="0"/>
              <a:t>What are they?</a:t>
            </a:r>
          </a:p>
          <a:p>
            <a:pPr lvl="2"/>
            <a:r>
              <a:rPr lang="en-US" b="0" dirty="0"/>
              <a:t>How to establish one</a:t>
            </a:r>
          </a:p>
          <a:p>
            <a:pPr lvl="2"/>
            <a:r>
              <a:rPr lang="en-US" b="0" dirty="0"/>
              <a:t>Key operational rules</a:t>
            </a:r>
          </a:p>
          <a:p>
            <a:pPr lvl="1"/>
            <a:r>
              <a:rPr lang="en-US" b="0" dirty="0"/>
              <a:t>Part 2: Unofficial Activities</a:t>
            </a:r>
          </a:p>
          <a:p>
            <a:pPr lvl="2"/>
            <a:r>
              <a:rPr lang="en-US" b="0" dirty="0"/>
              <a:t>What are they?</a:t>
            </a:r>
          </a:p>
          <a:p>
            <a:pPr lvl="2"/>
            <a:r>
              <a:rPr lang="en-US" b="0" dirty="0"/>
              <a:t>The critical rules to follow</a:t>
            </a:r>
          </a:p>
          <a:p>
            <a:pPr lvl="1"/>
            <a:r>
              <a:rPr lang="en-US" b="0" dirty="0"/>
              <a:t>Summary: Key Differences at a Glance</a:t>
            </a:r>
          </a:p>
          <a:p>
            <a:pPr lvl="1"/>
            <a:r>
              <a:rPr lang="en-US" b="0" dirty="0"/>
              <a:t>Which One Are We?</a:t>
            </a:r>
          </a:p>
          <a:p>
            <a:pPr lvl="1"/>
            <a:r>
              <a:rPr lang="en-US" b="0" dirty="0"/>
              <a:t>Questions &amp; Discussion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589516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0" dirty="0"/>
              <a:t>What is a Private Organization?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181600"/>
          </a:xfrm>
        </p:spPr>
        <p:txBody>
          <a:bodyPr/>
          <a:lstStyle/>
          <a:p>
            <a:r>
              <a:rPr lang="en-US" sz="2400" b="0" dirty="0"/>
              <a:t>A self-sustaining, special interest group acting outside the scope of any official Air Force mission.</a:t>
            </a:r>
          </a:p>
          <a:p>
            <a:r>
              <a:rPr lang="en-US" sz="2400" b="0" dirty="0"/>
              <a:t>Operates on base with written consent from the Installation Commander.</a:t>
            </a:r>
          </a:p>
          <a:p>
            <a:r>
              <a:rPr lang="en-US" sz="2400" b="0" dirty="0"/>
              <a:t>It is NOT a Federal entity. The Air Force is not responsible for its actions or debts.</a:t>
            </a:r>
          </a:p>
          <a:p>
            <a:r>
              <a:rPr lang="en-US" sz="2400" b="0" dirty="0"/>
              <a:t>Common Examples:</a:t>
            </a:r>
          </a:p>
          <a:p>
            <a:pPr lvl="1"/>
            <a:r>
              <a:rPr lang="en-US" sz="2400" b="0" dirty="0"/>
              <a:t>Spouses' Clubs</a:t>
            </a:r>
          </a:p>
          <a:p>
            <a:pPr lvl="1"/>
            <a:r>
              <a:rPr lang="en-US" sz="2400" b="0" dirty="0"/>
              <a:t>Top 3 / 5/6 Organizations / JEC</a:t>
            </a:r>
          </a:p>
          <a:p>
            <a:pPr lvl="1"/>
            <a:r>
              <a:rPr lang="en-US" sz="2400" b="0" dirty="0"/>
              <a:t>First Sergeant's Council</a:t>
            </a:r>
          </a:p>
        </p:txBody>
      </p:sp>
    </p:spTree>
    <p:extLst>
      <p:ext uri="{BB962C8B-B14F-4D97-AF65-F5344CB8AC3E}">
        <p14:creationId xmlns:p14="http://schemas.microsoft.com/office/powerpoint/2010/main" val="162628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Establishing a Private </a:t>
            </a:r>
            <a:r>
              <a:rPr lang="en-US" i="0" dirty="0"/>
              <a:t>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550" y="1447800"/>
            <a:ext cx="8534400" cy="4648200"/>
          </a:xfrm>
        </p:spPr>
        <p:txBody>
          <a:bodyPr/>
          <a:lstStyle/>
          <a:p>
            <a:r>
              <a:rPr lang="en-US" b="0" dirty="0"/>
              <a:t>Step 1: Draft Documents</a:t>
            </a:r>
          </a:p>
          <a:p>
            <a:pPr lvl="1"/>
            <a:r>
              <a:rPr lang="en-US" b="0" dirty="0"/>
              <a:t>Create a Constitution and Bylaws outlining purpose, membership, and financial procedures.</a:t>
            </a:r>
          </a:p>
          <a:p>
            <a:r>
              <a:rPr lang="en-US" b="0" dirty="0"/>
              <a:t>Step 2: Request Approval</a:t>
            </a:r>
          </a:p>
          <a:p>
            <a:pPr lvl="1"/>
            <a:r>
              <a:rPr lang="en-US" b="0" dirty="0"/>
              <a:t>Submit a formal request package to the Installation Commander (through the FSS).</a:t>
            </a:r>
          </a:p>
          <a:p>
            <a:r>
              <a:rPr lang="en-US" b="0" dirty="0"/>
              <a:t>Step 3: Secure Insurance</a:t>
            </a:r>
          </a:p>
          <a:p>
            <a:pPr lvl="1"/>
            <a:r>
              <a:rPr lang="en-US" b="0" dirty="0"/>
              <a:t>Obtain liability insurance. This requirement can be waived by the Installation Commander.</a:t>
            </a:r>
          </a:p>
          <a:p>
            <a:r>
              <a:rPr lang="en-US" b="0" dirty="0"/>
              <a:t>Step 4: Gain Commander's Consent</a:t>
            </a:r>
          </a:p>
          <a:p>
            <a:pPr lvl="1"/>
            <a:r>
              <a:rPr lang="en-US" b="0" dirty="0"/>
              <a:t>Once the package is approved, the Installation Commander provides written consent to operate.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04567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050" y="533400"/>
            <a:ext cx="5880100" cy="1143000"/>
          </a:xfrm>
        </p:spPr>
        <p:txBody>
          <a:bodyPr/>
          <a:lstStyle/>
          <a:p>
            <a:pPr algn="ctr"/>
            <a:r>
              <a:rPr lang="en-US" i="0" dirty="0"/>
              <a:t>Operating as a Private Organization</a:t>
            </a:r>
            <a:br>
              <a:rPr lang="en-US" i="0" dirty="0"/>
            </a:br>
            <a:br>
              <a:rPr lang="en-US" dirty="0"/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4876800"/>
          </a:xfrm>
        </p:spPr>
        <p:txBody>
          <a:bodyPr/>
          <a:lstStyle/>
          <a:p>
            <a:r>
              <a:rPr lang="en-US" sz="1600" b="0" dirty="0"/>
              <a:t>Financial Management:</a:t>
            </a:r>
          </a:p>
          <a:p>
            <a:pPr lvl="1"/>
            <a:r>
              <a:rPr lang="en-US" sz="1600" b="0" dirty="0"/>
              <a:t>Must have a dedicated bank account and undergo an annual audit.</a:t>
            </a:r>
          </a:p>
          <a:p>
            <a:pPr lvl="1"/>
            <a:r>
              <a:rPr lang="en-US" sz="1600" b="0" dirty="0"/>
              <a:t>No co-mingling funds with personal or government accounts.</a:t>
            </a:r>
          </a:p>
          <a:p>
            <a:pPr lvl="1"/>
            <a:r>
              <a:rPr lang="en-US" sz="1600" b="0" dirty="0"/>
              <a:t>Certified Public Accountants (CPA) perform annual audits of Private Organizations with gross annual revenues of $250,000 or more. </a:t>
            </a:r>
          </a:p>
          <a:p>
            <a:pPr lvl="1"/>
            <a:r>
              <a:rPr lang="en-US" sz="1600" b="0" dirty="0"/>
              <a:t>Accountants (CPA not required) perform annual financial reviews of Private Organizations with gross annual revenues of $100,000, but less than $250,000. </a:t>
            </a:r>
          </a:p>
          <a:p>
            <a:pPr lvl="1"/>
            <a:r>
              <a:rPr lang="en-US" sz="1600" b="0" dirty="0"/>
              <a:t>72 FSS Resource Manager performs annual financial reviews of Private Organizations with gross annual revenues of $5,000, but less than $100,000.</a:t>
            </a:r>
          </a:p>
          <a:p>
            <a:r>
              <a:rPr lang="en-US" sz="1600" b="0" dirty="0"/>
              <a:t>Fundraising:</a:t>
            </a:r>
          </a:p>
          <a:p>
            <a:pPr lvl="1"/>
            <a:r>
              <a:rPr lang="en-US" sz="1600" b="0" dirty="0"/>
              <a:t>Activities are limited and require prior approval from the Installation Commander or delegated authority.</a:t>
            </a:r>
          </a:p>
          <a:p>
            <a:pPr lvl="1"/>
            <a:r>
              <a:rPr lang="en-US" sz="1600" b="0" dirty="0"/>
              <a:t>Cannot create competition with MWR or AAFES.</a:t>
            </a:r>
          </a:p>
          <a:p>
            <a:r>
              <a:rPr lang="en-US" sz="1600" b="0" dirty="0"/>
              <a:t>Liability:</a:t>
            </a:r>
          </a:p>
          <a:p>
            <a:pPr lvl="1"/>
            <a:r>
              <a:rPr lang="en-US" sz="1600" b="0" dirty="0"/>
              <a:t>The PO is 100% responsible for all its own debts and legal actions.</a:t>
            </a:r>
          </a:p>
          <a:p>
            <a:r>
              <a:rPr lang="en-US" sz="1600" b="0" dirty="0"/>
              <a:t>Non-Discrimination:</a:t>
            </a:r>
          </a:p>
          <a:p>
            <a:pPr lvl="1"/>
            <a:r>
              <a:rPr lang="en-US" sz="1600" b="0" dirty="0"/>
              <a:t>Membership must be open to all eligible personnel without discrimination.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820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0" dirty="0"/>
              <a:t>What is an Unofficial Activity?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850" y="1371600"/>
            <a:ext cx="8305800" cy="5105400"/>
          </a:xfrm>
        </p:spPr>
        <p:txBody>
          <a:bodyPr/>
          <a:lstStyle/>
          <a:p>
            <a:r>
              <a:rPr lang="en-US" b="0" dirty="0"/>
              <a:t>Small, informal groups that do not require formal establishment like a PO.</a:t>
            </a:r>
          </a:p>
          <a:p>
            <a:r>
              <a:rPr lang="en-US" b="0" dirty="0"/>
              <a:t>They operate based on the Commander's discretion, not formal written consent.</a:t>
            </a:r>
          </a:p>
          <a:p>
            <a:r>
              <a:rPr lang="en-US" b="0" dirty="0"/>
              <a:t>The Critical Rule: Total assets must NOT exceed a monthly average of $1,000 over a three-month period. Unless saving for a morale event. You can exceed this limit for up to 6 months. Then must return below the $1,000</a:t>
            </a:r>
          </a:p>
          <a:p>
            <a:r>
              <a:rPr lang="en-US" b="0" dirty="0"/>
              <a:t>Common Examples:</a:t>
            </a:r>
          </a:p>
          <a:p>
            <a:pPr lvl="1"/>
            <a:r>
              <a:rPr lang="en-US" b="0" dirty="0"/>
              <a:t>Unit coffee funds or snack bars</a:t>
            </a:r>
          </a:p>
          <a:p>
            <a:pPr lvl="1"/>
            <a:r>
              <a:rPr lang="en-US" b="0" dirty="0"/>
              <a:t>Holiday party funds</a:t>
            </a:r>
          </a:p>
          <a:p>
            <a:pPr lvl="1"/>
            <a:r>
              <a:rPr lang="en-US" b="0" dirty="0"/>
              <a:t>"Sunshine" funds for gifts</a:t>
            </a:r>
          </a:p>
        </p:txBody>
      </p:sp>
    </p:spTree>
    <p:extLst>
      <p:ext uri="{BB962C8B-B14F-4D97-AF65-F5344CB8AC3E}">
        <p14:creationId xmlns:p14="http://schemas.microsoft.com/office/powerpoint/2010/main" val="2421071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FEDA2-C1A1-3538-6C55-66AA8C33D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0" dirty="0"/>
              <a:t>The Rules for Staying "Unofficial"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04A41-1539-EC22-300F-584D68FCE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 $1,000 Rule: This is the most important distinction. If your group's bank account exceeds a $1,000 average, you must either:</a:t>
            </a:r>
          </a:p>
          <a:p>
            <a:pPr lvl="1"/>
            <a:r>
              <a:rPr lang="en-US" b="0" dirty="0"/>
              <a:t>Become a formal Private Organization.</a:t>
            </a:r>
          </a:p>
          <a:p>
            <a:pPr lvl="1"/>
            <a:r>
              <a:rPr lang="en-US" b="0" dirty="0"/>
              <a:t>Dissolve the activity.</a:t>
            </a:r>
          </a:p>
          <a:p>
            <a:pPr lvl="1"/>
            <a:r>
              <a:rPr lang="en-US" b="0" dirty="0"/>
              <a:t>Spend down the funds to get below the threshold.</a:t>
            </a:r>
          </a:p>
          <a:p>
            <a:r>
              <a:rPr lang="en-US" b="0" dirty="0"/>
              <a:t>Fundraising:</a:t>
            </a:r>
          </a:p>
          <a:p>
            <a:pPr lvl="1"/>
            <a:r>
              <a:rPr lang="en-US" b="0" dirty="0"/>
              <a:t>You CANNOT conduct fundraisers off base or solicit donations.</a:t>
            </a:r>
          </a:p>
          <a:p>
            <a:r>
              <a:rPr lang="en-US" b="0" dirty="0"/>
              <a:t>No Government Support:</a:t>
            </a:r>
          </a:p>
          <a:p>
            <a:pPr lvl="1"/>
            <a:r>
              <a:rPr lang="en-US" b="0" dirty="0"/>
              <a:t>Cannot use government email for widespread solicitation or on-duty personnel to run the activity.</a:t>
            </a:r>
          </a:p>
          <a:p>
            <a:pPr marL="0" indent="0">
              <a:buNone/>
            </a:pPr>
            <a:br>
              <a:rPr lang="en-US" dirty="0"/>
            </a:br>
            <a:endParaRPr lang="en-US" b="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35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0" dirty="0"/>
              <a:t>PO vs. Unofficial Activity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20B571B-7E90-BBDB-4F76-4C41637BDE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415196"/>
              </p:ext>
            </p:extLst>
          </p:nvPr>
        </p:nvGraphicFramePr>
        <p:xfrm>
          <a:off x="533400" y="1524000"/>
          <a:ext cx="8131173" cy="3992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10391">
                  <a:extLst>
                    <a:ext uri="{9D8B030D-6E8A-4147-A177-3AD203B41FA5}">
                      <a16:colId xmlns:a16="http://schemas.microsoft.com/office/drawing/2014/main" val="2007613350"/>
                    </a:ext>
                  </a:extLst>
                </a:gridCol>
                <a:gridCol w="2710391">
                  <a:extLst>
                    <a:ext uri="{9D8B030D-6E8A-4147-A177-3AD203B41FA5}">
                      <a16:colId xmlns:a16="http://schemas.microsoft.com/office/drawing/2014/main" val="1577806458"/>
                    </a:ext>
                  </a:extLst>
                </a:gridCol>
                <a:gridCol w="2710391">
                  <a:extLst>
                    <a:ext uri="{9D8B030D-6E8A-4147-A177-3AD203B41FA5}">
                      <a16:colId xmlns:a16="http://schemas.microsoft.com/office/drawing/2014/main" val="606626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rgbClr val="FFFFFF"/>
                          </a:solidFill>
                          <a:effectLst/>
                        </a:rPr>
                        <a:t>Feature</a:t>
                      </a:r>
                    </a:p>
                  </a:txBody>
                  <a:tcPr marL="76200" marR="76200" marT="76200" marB="762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1C7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rgbClr val="FFFFFF"/>
                          </a:solidFill>
                          <a:effectLst/>
                        </a:rPr>
                        <a:t>Private Organization (PO)</a:t>
                      </a:r>
                    </a:p>
                  </a:txBody>
                  <a:tcPr marL="76200" marR="76200" marT="76200" marB="762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1C7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rgbClr val="FFFFFF"/>
                          </a:solidFill>
                          <a:effectLst/>
                        </a:rPr>
                        <a:t>Unofficial Activity</a:t>
                      </a:r>
                    </a:p>
                  </a:txBody>
                  <a:tcPr marL="76200" marR="76200" marT="76200" marB="762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1C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926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ysClr val="windowText" lastClr="000000"/>
                          </a:solidFill>
                          <a:effectLst/>
                        </a:rPr>
                        <a:t>Governing Rule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DAFI 34-106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DAFI 34-106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4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ysClr val="windowText" lastClr="000000"/>
                          </a:solidFill>
                          <a:effectLst/>
                        </a:rPr>
                        <a:t>Assets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No limit, but must be managed and audited.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</a:rPr>
                        <a:t>Cannot exceed a monthly average of $1,000.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490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Formal Structure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ysClr val="windowText" lastClr="000000"/>
                          </a:solidFill>
                          <a:effectLst/>
                        </a:rPr>
                        <a:t>Required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 (Constitution, Bylaws, Elected Officers).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Not Required</a:t>
                      </a: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</a:rPr>
                        <a:t>. Informal.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009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Insurance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dirty="0">
                          <a:solidFill>
                            <a:sysClr val="windowText" lastClr="000000"/>
                          </a:solidFill>
                          <a:effectLst/>
                        </a:rPr>
                        <a:t>Required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 (Can be waived).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Not Required</a:t>
                      </a: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85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Fundraising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Can conduct approved fundraisers.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Cannot conduct off base  fundraising.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595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Approval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>
                          <a:solidFill>
                            <a:sysClr val="windowText" lastClr="000000"/>
                          </a:solidFill>
                          <a:effectLst/>
                        </a:rPr>
                        <a:t>Formal written consent</a:t>
                      </a: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</a:rPr>
                        <a:t> from the Installation Commander.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Signed memo from 72 FSS/ FSR; operates based on unit commander discretion.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930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212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5749925" cy="857250"/>
          </a:xfrm>
        </p:spPr>
        <p:txBody>
          <a:bodyPr/>
          <a:lstStyle/>
          <a:p>
            <a:pPr algn="ctr"/>
            <a:r>
              <a:rPr lang="en-US" i="0" dirty="0"/>
              <a:t>Should We Be a PO or an Unofficial Activity?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8C4CF4F-2ECB-4C54-9552-FB58A436033C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03018" y="1295400"/>
            <a:ext cx="8337964" cy="490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b="0" dirty="0"/>
              <a:t>Do you want to operate a group on base?</a:t>
            </a:r>
          </a:p>
          <a:p>
            <a:r>
              <a:rPr lang="en-US" sz="2800" b="0" dirty="0"/>
              <a:t>Question 1: Will your average monthly assets exceed $1,000 OR do you need to fundraise off base?</a:t>
            </a:r>
          </a:p>
          <a:p>
            <a:pPr lvl="1"/>
            <a:r>
              <a:rPr lang="en-US" sz="2800" b="0" dirty="0"/>
              <a:t>If YES: You MUST become a Private Organization. Begin the establishment process with FSS.</a:t>
            </a:r>
          </a:p>
          <a:p>
            <a:pPr lvl="1"/>
            <a:r>
              <a:rPr lang="en-US" sz="2800" b="0" dirty="0"/>
              <a:t>If NO: You can operate as an Unofficial Activity. Remember to follow the rules.</a:t>
            </a:r>
          </a:p>
        </p:txBody>
      </p:sp>
    </p:spTree>
    <p:extLst>
      <p:ext uri="{BB962C8B-B14F-4D97-AF65-F5344CB8AC3E}">
        <p14:creationId xmlns:p14="http://schemas.microsoft.com/office/powerpoint/2010/main" val="2832329064"/>
      </p:ext>
    </p:extLst>
  </p:cSld>
  <p:clrMapOvr>
    <a:masterClrMapping/>
  </p:clrMapOvr>
</p:sld>
</file>

<file path=ppt/theme/theme1.xml><?xml version="1.0" encoding="utf-8"?>
<a:theme xmlns:a="http://schemas.openxmlformats.org/drawingml/2006/main" name="16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46D06D9948A1459036E271D28B46CF" ma:contentTypeVersion="11" ma:contentTypeDescription="Create a new document." ma:contentTypeScope="" ma:versionID="f6566a01904cb7c67f53b78f64230bed">
  <xsd:schema xmlns:xsd="http://www.w3.org/2001/XMLSchema" xmlns:xs="http://www.w3.org/2001/XMLSchema" xmlns:p="http://schemas.microsoft.com/office/2006/metadata/properties" xmlns:ns3="260d14a7-de05-43c2-a7b2-139e166d1680" xmlns:ns4="1549ec40-ba99-4fd6-ac0e-0a413e615b0f" targetNamespace="http://schemas.microsoft.com/office/2006/metadata/properties" ma:root="true" ma:fieldsID="d9491f191fda0042036ae84215976236" ns3:_="" ns4:_="">
    <xsd:import namespace="260d14a7-de05-43c2-a7b2-139e166d1680"/>
    <xsd:import namespace="1549ec40-ba99-4fd6-ac0e-0a413e615b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0d14a7-de05-43c2-a7b2-139e166d16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49ec40-ba99-4fd6-ac0e-0a413e615b0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A1F1EE-59E9-4307-A0CD-80894D15D4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4CD404-9537-4B52-8661-D96DC634FF6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1549ec40-ba99-4fd6-ac0e-0a413e615b0f"/>
    <ds:schemaRef ds:uri="260d14a7-de05-43c2-a7b2-139e166d1680"/>
  </ds:schemaRefs>
</ds:datastoreItem>
</file>

<file path=customXml/itemProps3.xml><?xml version="1.0" encoding="utf-8"?>
<ds:datastoreItem xmlns:ds="http://schemas.openxmlformats.org/officeDocument/2006/customXml" ds:itemID="{A6EB7642-3D78-4253-898D-96B2AD92CB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0d14a7-de05-43c2-a7b2-139e166d1680"/>
    <ds:schemaRef ds:uri="1549ec40-ba99-4fd6-ac0e-0a413e615b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59178</TotalTime>
  <Words>952</Words>
  <Application>Microsoft Office PowerPoint</Application>
  <PresentationFormat>On-screen Show (4:3)</PresentationFormat>
  <Paragraphs>124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Century Schoolbook</vt:lpstr>
      <vt:lpstr>Google Sans Text</vt:lpstr>
      <vt:lpstr>inherit</vt:lpstr>
      <vt:lpstr>Times New Roman</vt:lpstr>
      <vt:lpstr>Wingdings</vt:lpstr>
      <vt:lpstr>16_Default Design</vt:lpstr>
      <vt:lpstr>PO &amp; UA INFORMATION</vt:lpstr>
      <vt:lpstr>What We'll Cover Today  </vt:lpstr>
      <vt:lpstr>What is a Private Organization?</vt:lpstr>
      <vt:lpstr>Establishing a Private Organization</vt:lpstr>
      <vt:lpstr>Operating as a Private Organization  </vt:lpstr>
      <vt:lpstr>What is an Unofficial Activity?</vt:lpstr>
      <vt:lpstr>The Rules for Staying "Unofficial"</vt:lpstr>
      <vt:lpstr>PO vs. Unofficial Activity</vt:lpstr>
      <vt:lpstr>Should We Be a PO or an Unofficial Activity?</vt:lpstr>
      <vt:lpstr>Key Takeaways</vt:lpstr>
      <vt:lpstr>Fundraising Reminders</vt:lpstr>
      <vt:lpstr>Fundraising Cont.</vt:lpstr>
      <vt:lpstr>Questions &amp; Discussion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HQ PACAF/CCXR</dc:creator>
  <cp:lastModifiedBy>MORROW, BRANDON A CIV USAF AFMC 72 FSS/FSRN</cp:lastModifiedBy>
  <cp:revision>4920</cp:revision>
  <cp:lastPrinted>2012-07-18T13:26:20Z</cp:lastPrinted>
  <dcterms:created xsi:type="dcterms:W3CDTF">2000-11-08T19:46:05Z</dcterms:created>
  <dcterms:modified xsi:type="dcterms:W3CDTF">2026-04-29T16:40:42Z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11100</vt:r8>
  </property>
  <property fmtid="{D5CDD505-2E9C-101B-9397-08002B2CF9AE}" pid="3" name="TemplateUrl">
    <vt:lpwstr/>
  </property>
  <property fmtid="{D5CDD505-2E9C-101B-9397-08002B2CF9AE}" pid="4" name="xd_ProgID">
    <vt:lpwstr/>
  </property>
  <property fmtid="{D5CDD505-2E9C-101B-9397-08002B2CF9AE}" pid="5" name="ContentTypeId">
    <vt:lpwstr>0x0101002246D06D9948A1459036E271D28B46CF</vt:lpwstr>
  </property>
</Properties>
</file>